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s-CO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D2D7FC1-5CA4-4A96-B15F-B12F98638CC6}" type="datetimeFigureOut">
              <a:rPr lang="es-CO" smtClean="0"/>
              <a:t>21/08/2012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E38A89D-A221-4D54-8DE2-1225386B69E5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780928"/>
            <a:ext cx="6781800" cy="1069975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Californian FB" pitchFamily="18" charset="0"/>
              </a:rPr>
              <a:t>MOVIMIENTOS EN EL PLANO </a:t>
            </a:r>
            <a:br>
              <a:rPr lang="es-CO" dirty="0" smtClean="0">
                <a:latin typeface="Californian FB" pitchFamily="18" charset="0"/>
              </a:rPr>
            </a:br>
            <a:r>
              <a:rPr lang="es-CO" dirty="0" smtClean="0">
                <a:latin typeface="Californian FB" pitchFamily="18" charset="0"/>
              </a:rPr>
              <a:t>SIMETRIA </a:t>
            </a:r>
            <a:r>
              <a:rPr lang="es-CO" dirty="0" smtClean="0">
                <a:latin typeface="Californian FB" pitchFamily="18" charset="0"/>
              </a:rPr>
              <a:t>AXIAl</a:t>
            </a:r>
            <a:r>
              <a:rPr lang="es-CO" dirty="0" smtClean="0">
                <a:latin typeface="Californian FB" pitchFamily="18" charset="0"/>
              </a:rPr>
              <a:t/>
            </a:r>
            <a:br>
              <a:rPr lang="es-CO" dirty="0" smtClean="0">
                <a:latin typeface="Californian FB" pitchFamily="18" charset="0"/>
              </a:rPr>
            </a:br>
            <a:endParaRPr lang="es-CO" dirty="0">
              <a:latin typeface="Californian FB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6781800" cy="199871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es-CO" sz="9600" dirty="0" smtClean="0">
                <a:latin typeface="Californian FB" pitchFamily="18" charset="0"/>
              </a:rPr>
              <a:t>Leandro Fabio Cabrera Rojas</a:t>
            </a:r>
          </a:p>
          <a:p>
            <a:pPr algn="r"/>
            <a:r>
              <a:rPr lang="es-CO" sz="9600" dirty="0" smtClean="0">
                <a:latin typeface="Californian FB" pitchFamily="18" charset="0"/>
              </a:rPr>
              <a:t>Santiago Hurtado Sánchez</a:t>
            </a:r>
          </a:p>
          <a:p>
            <a:pPr algn="r"/>
            <a:endParaRPr lang="es-CO" sz="9600" dirty="0">
              <a:latin typeface="Californian FB" pitchFamily="18" charset="0"/>
            </a:endParaRPr>
          </a:p>
          <a:p>
            <a:pPr algn="r"/>
            <a:r>
              <a:rPr lang="es-CO" sz="9600" dirty="0" smtClean="0">
                <a:latin typeface="Californian FB" pitchFamily="18" charset="0"/>
              </a:rPr>
              <a:t>Octavo “A”</a:t>
            </a:r>
            <a:r>
              <a:rPr lang="es-CO" dirty="0" smtClean="0">
                <a:latin typeface="Californian FB" pitchFamily="18" charset="0"/>
              </a:rPr>
              <a:t>”</a:t>
            </a:r>
            <a:endParaRPr lang="es-CO" dirty="0">
              <a:latin typeface="Californian FB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81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003232" cy="914400"/>
          </a:xfrm>
        </p:spPr>
        <p:txBody>
          <a:bodyPr>
            <a:normAutofit/>
          </a:bodyPr>
          <a:lstStyle/>
          <a:p>
            <a:r>
              <a:rPr lang="es-CO" dirty="0" smtClean="0">
                <a:latin typeface="Californian FB" pitchFamily="18" charset="0"/>
              </a:rPr>
              <a:t>Simetría axial “</a:t>
            </a:r>
            <a:r>
              <a:rPr lang="es-CO" sz="2400" dirty="0" smtClean="0">
                <a:latin typeface="Californian FB" pitchFamily="18" charset="0"/>
              </a:rPr>
              <a:t>Movimientos en el plano</a:t>
            </a:r>
            <a:r>
              <a:rPr lang="es-CO" dirty="0" smtClean="0">
                <a:latin typeface="Californian FB" pitchFamily="18" charset="0"/>
              </a:rPr>
              <a:t>”</a:t>
            </a:r>
            <a:endParaRPr lang="es-CO" dirty="0">
              <a:latin typeface="Californian FB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84784"/>
            <a:ext cx="8219256" cy="468052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* La 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Simetría Axial  es un movimiento en el que el eje r es mediatriz del segmento que une un punto cualquiera y su transformado, es decir, eje y segmento se cortan perpendicularmente en el punto medio del segmento. Diremos que un punto A y su transformado 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A´ son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simétricos respecto de r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.</a:t>
            </a:r>
          </a:p>
          <a:p>
            <a:pPr marL="0" indent="0" algn="just">
              <a:buNone/>
            </a:pPr>
            <a:endParaRPr lang="es-CO" sz="7200" dirty="0" smtClean="0">
              <a:solidFill>
                <a:schemeClr val="tx1">
                  <a:lumMod val="95000"/>
                </a:schemeClr>
              </a:solidFill>
              <a:latin typeface="Californian FB" pitchFamily="18" charset="0"/>
            </a:endParaRPr>
          </a:p>
          <a:p>
            <a:pPr marL="0" indent="0" algn="just">
              <a:buNone/>
            </a:pP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*  La simetría axial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se 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conoce 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como 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un movimiento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inverso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por no conservar la orientación de la figuras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.</a:t>
            </a:r>
          </a:p>
          <a:p>
            <a:pPr marL="0" indent="0">
              <a:buNone/>
            </a:pP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/>
            </a:r>
            <a:b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</a:b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PROPIEDADES:</a:t>
            </a:r>
          </a:p>
          <a:p>
            <a:pPr marL="0" indent="0">
              <a:buNone/>
            </a:pPr>
            <a:endParaRPr lang="es-CO" sz="7200" b="1" dirty="0">
              <a:solidFill>
                <a:schemeClr val="tx1">
                  <a:lumMod val="95000"/>
                </a:schemeClr>
              </a:solidFill>
              <a:latin typeface="Californian FB" pitchFamily="18" charset="0"/>
            </a:endParaRPr>
          </a:p>
          <a:p>
            <a:pPr marL="0" indent="0" algn="just">
              <a:buNone/>
            </a:pP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-  T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odos 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los puntos del eje r de una simetría axial son dobles, por lo tanto, r es 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una 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recta invariante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.</a:t>
            </a:r>
          </a:p>
          <a:p>
            <a:pPr marL="0" indent="0" algn="just">
              <a:buNone/>
            </a:pPr>
            <a:endParaRPr lang="es-CO" sz="7200" dirty="0">
              <a:solidFill>
                <a:schemeClr val="tx1">
                  <a:lumMod val="95000"/>
                </a:schemeClr>
              </a:solidFill>
              <a:latin typeface="Californian FB" pitchFamily="18" charset="0"/>
            </a:endParaRPr>
          </a:p>
          <a:p>
            <a:pPr algn="just">
              <a:buFontTx/>
              <a:buChar char="-"/>
            </a:pP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Las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rectas perpendiculares al eje r de una simetría axial son invariantes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.</a:t>
            </a:r>
          </a:p>
          <a:p>
            <a:pPr algn="just">
              <a:buFontTx/>
              <a:buChar char="-"/>
            </a:pPr>
            <a:endParaRPr lang="es-CO" sz="7200" dirty="0">
              <a:solidFill>
                <a:schemeClr val="tx1">
                  <a:lumMod val="95000"/>
                </a:schemeClr>
              </a:solidFill>
              <a:latin typeface="Californian FB" pitchFamily="18" charset="0"/>
            </a:endParaRPr>
          </a:p>
          <a:p>
            <a:pPr marL="0" indent="0" algn="just">
              <a:buNone/>
            </a:pP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-</a:t>
            </a:r>
            <a:r>
              <a:rPr lang="es-CO" sz="7200" dirty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  Si una figura es invariante respecto a una simetría axial, se dice que es una figura simétrica y al eje de la simetría axial se le llama eje de simetría de la </a:t>
            </a:r>
            <a:r>
              <a:rPr lang="es-CO" sz="72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figura</a:t>
            </a:r>
            <a:r>
              <a:rPr lang="es-CO" sz="6400" dirty="0" smtClean="0">
                <a:solidFill>
                  <a:schemeClr val="tx1">
                    <a:lumMod val="95000"/>
                  </a:schemeClr>
                </a:solidFill>
                <a:latin typeface="Californian FB" pitchFamily="18" charset="0"/>
              </a:rPr>
              <a:t>.</a:t>
            </a:r>
            <a:endParaRPr lang="es-CO" sz="6400" dirty="0">
              <a:solidFill>
                <a:schemeClr val="tx1">
                  <a:lumMod val="95000"/>
                </a:schemeClr>
              </a:solidFill>
              <a:latin typeface="Californian FB" pitchFamily="18" charset="0"/>
            </a:endParaRP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9598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Ejemplos:</a:t>
            </a:r>
            <a:endParaRPr lang="es-CO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3960440" cy="2804420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521" y="2200919"/>
            <a:ext cx="2314947" cy="380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23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Artista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O" sz="1800" b="1" dirty="0">
                <a:latin typeface="Californian FB" pitchFamily="18" charset="0"/>
              </a:rPr>
              <a:t>Leonardo da </a:t>
            </a:r>
            <a:r>
              <a:rPr lang="es-CO" sz="1800" b="1" dirty="0" smtClean="0">
                <a:latin typeface="Californian FB" pitchFamily="18" charset="0"/>
              </a:rPr>
              <a:t>Vinci: nació </a:t>
            </a:r>
            <a:r>
              <a:rPr lang="es-CO" sz="1800" b="1" dirty="0">
                <a:latin typeface="Californian FB" pitchFamily="18" charset="0"/>
              </a:rPr>
              <a:t>en Vinci el 15 de abril de </a:t>
            </a:r>
            <a:r>
              <a:rPr lang="es-CO" sz="1800" b="1" dirty="0" smtClean="0">
                <a:latin typeface="Californian FB" pitchFamily="18" charset="0"/>
              </a:rPr>
              <a:t>1452 </a:t>
            </a:r>
            <a:r>
              <a:rPr lang="es-CO" sz="1800" b="1" dirty="0">
                <a:latin typeface="Californian FB" pitchFamily="18" charset="0"/>
              </a:rPr>
              <a:t>y falleció en Amboise el 2 de mayo de 1519, a los 67 años, </a:t>
            </a:r>
            <a:r>
              <a:rPr lang="es-CO" sz="1800" b="1" dirty="0" smtClean="0">
                <a:latin typeface="Californian FB" pitchFamily="18" charset="0"/>
              </a:rPr>
              <a:t>su </a:t>
            </a:r>
            <a:r>
              <a:rPr lang="es-CO" sz="1800" b="1" dirty="0">
                <a:latin typeface="Californian FB" pitchFamily="18" charset="0"/>
              </a:rPr>
              <a:t>padre dejó embarazada a una humilde joven de familia campesina llamada </a:t>
            </a:r>
            <a:r>
              <a:rPr lang="es-CO" sz="1800" b="1" dirty="0" smtClean="0">
                <a:latin typeface="Californian FB" pitchFamily="18" charset="0"/>
              </a:rPr>
              <a:t>Caterina.</a:t>
            </a:r>
          </a:p>
          <a:p>
            <a:pPr marL="0" indent="0">
              <a:buNone/>
            </a:pPr>
            <a:r>
              <a:rPr lang="es-CO" sz="1800" b="1" dirty="0" smtClean="0">
                <a:latin typeface="Californian FB" pitchFamily="18" charset="0"/>
              </a:rPr>
              <a:t>Su </a:t>
            </a:r>
            <a:r>
              <a:rPr lang="es-CO" sz="1800" b="1" dirty="0">
                <a:latin typeface="Californian FB" pitchFamily="18" charset="0"/>
              </a:rPr>
              <a:t>padre, </a:t>
            </a:r>
            <a:r>
              <a:rPr lang="es-CO" sz="1800" b="1" dirty="0" err="1">
                <a:latin typeface="Californian FB" pitchFamily="18" charset="0"/>
              </a:rPr>
              <a:t>Messer</a:t>
            </a:r>
            <a:r>
              <a:rPr lang="es-CO" sz="1800" b="1" dirty="0">
                <a:latin typeface="Californian FB" pitchFamily="18" charset="0"/>
              </a:rPr>
              <a:t> Piero </a:t>
            </a:r>
            <a:r>
              <a:rPr lang="es-CO" sz="1800" b="1" dirty="0" err="1">
                <a:latin typeface="Californian FB" pitchFamily="18" charset="0"/>
              </a:rPr>
              <a:t>Fruosino</a:t>
            </a:r>
            <a:r>
              <a:rPr lang="es-CO" sz="1800" b="1" dirty="0">
                <a:latin typeface="Californian FB" pitchFamily="18" charset="0"/>
              </a:rPr>
              <a:t> di Antonio, fue notario, canciller y embajador de la República de Florencia. </a:t>
            </a:r>
            <a:endParaRPr lang="es-CO" sz="1800" b="1" dirty="0" smtClean="0">
              <a:latin typeface="Californian FB" pitchFamily="18" charset="0"/>
            </a:endParaRPr>
          </a:p>
          <a:p>
            <a:pPr marL="0" indent="0">
              <a:buNone/>
            </a:pPr>
            <a:r>
              <a:rPr lang="es-CO" sz="1800" b="1" dirty="0" smtClean="0">
                <a:latin typeface="Californian FB" pitchFamily="18" charset="0"/>
              </a:rPr>
              <a:t>El </a:t>
            </a:r>
            <a:r>
              <a:rPr lang="es-CO" sz="1800" b="1" dirty="0">
                <a:latin typeface="Californian FB" pitchFamily="18" charset="0"/>
              </a:rPr>
              <a:t>propio Leonardo fue, por tanto, descendiente de una rica familia de nobles italianos. De su madre se dice que pudo ser una esclava de Oriente Medio</a:t>
            </a:r>
            <a:r>
              <a:rPr lang="es-CO" sz="1800" b="1" dirty="0" smtClean="0">
                <a:latin typeface="Californian FB" pitchFamily="18" charset="0"/>
              </a:rPr>
              <a:t>.</a:t>
            </a:r>
          </a:p>
          <a:p>
            <a:pPr marL="0" indent="0">
              <a:buNone/>
            </a:pPr>
            <a:r>
              <a:rPr lang="es-CO" sz="1800" b="1" dirty="0" smtClean="0">
                <a:latin typeface="Californian FB" pitchFamily="18" charset="0"/>
              </a:rPr>
              <a:t>Sus primeros 5 años en la casa de su padre en Vinci aprendió a leer, escribir y adquirió conocimientos de aritmética. </a:t>
            </a:r>
          </a:p>
          <a:p>
            <a:pPr marL="0" indent="0">
              <a:buNone/>
            </a:pPr>
            <a:r>
              <a:rPr lang="es-CO" sz="1800" b="1" dirty="0">
                <a:latin typeface="Californian FB" pitchFamily="18" charset="0"/>
              </a:rPr>
              <a:t>El </a:t>
            </a:r>
            <a:r>
              <a:rPr lang="es-CO" sz="1800" b="1" dirty="0" smtClean="0">
                <a:latin typeface="Californian FB" pitchFamily="18" charset="0"/>
              </a:rPr>
              <a:t> fue </a:t>
            </a:r>
            <a:r>
              <a:rPr lang="es-CO" sz="1800" b="1" dirty="0">
                <a:latin typeface="Californian FB" pitchFamily="18" charset="0"/>
              </a:rPr>
              <a:t>un  anatomista, arquitecto, artista, botánico, científico, escritor, escultor, filósofo, ingeniero, inventor, músico, poeta y </a:t>
            </a:r>
            <a:r>
              <a:rPr lang="es-CO" sz="1800" b="1" dirty="0" smtClean="0">
                <a:latin typeface="Californian FB" pitchFamily="18" charset="0"/>
              </a:rPr>
              <a:t>urbanista.</a:t>
            </a:r>
            <a:endParaRPr lang="es-CO" sz="1800" b="1" dirty="0">
              <a:latin typeface="Californian FB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79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   Obra de arte 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b="0" dirty="0" smtClean="0"/>
              <a:t>             </a:t>
            </a:r>
            <a:r>
              <a:rPr lang="es-CO" dirty="0" smtClean="0"/>
              <a:t>El hombre Vitrubio  </a:t>
            </a:r>
            <a:endParaRPr lang="es-CO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5"/>
          </p:nvPr>
        </p:nvSpPr>
        <p:spPr>
          <a:xfrm>
            <a:off x="4716016" y="2437408"/>
            <a:ext cx="3168352" cy="365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1800" b="1" dirty="0" smtClean="0">
                <a:latin typeface="Californian FB" pitchFamily="18" charset="0"/>
              </a:rPr>
              <a:t>Es </a:t>
            </a:r>
            <a:r>
              <a:rPr lang="es-CO" sz="1800" b="1" dirty="0">
                <a:latin typeface="Californian FB" pitchFamily="18" charset="0"/>
              </a:rPr>
              <a:t>una representación </a:t>
            </a:r>
            <a:r>
              <a:rPr lang="es-CO" sz="1800" b="1" dirty="0" smtClean="0">
                <a:latin typeface="Californian FB" pitchFamily="18" charset="0"/>
              </a:rPr>
              <a:t>de </a:t>
            </a:r>
            <a:r>
              <a:rPr lang="es-CO" sz="1800" b="1" dirty="0">
                <a:latin typeface="Californian FB" pitchFamily="18" charset="0"/>
              </a:rPr>
              <a:t>la </a:t>
            </a:r>
            <a:r>
              <a:rPr lang="es-CO" sz="1800" b="1" dirty="0" smtClean="0">
                <a:latin typeface="Californian FB" pitchFamily="18" charset="0"/>
              </a:rPr>
              <a:t>simetría </a:t>
            </a:r>
            <a:r>
              <a:rPr lang="es-CO" sz="1800" b="1" dirty="0">
                <a:latin typeface="Californian FB" pitchFamily="18" charset="0"/>
              </a:rPr>
              <a:t>del cuerpo humano y por extensión del mundo natural</a:t>
            </a:r>
            <a:r>
              <a:rPr lang="es-CO" sz="1800" b="1" dirty="0" smtClean="0">
                <a:latin typeface="Californian FB" pitchFamily="18" charset="0"/>
              </a:rPr>
              <a:t>.</a:t>
            </a:r>
            <a:endParaRPr lang="es-CO" sz="1800" dirty="0">
              <a:latin typeface="Californian FB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295232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5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Conclusión </a:t>
            </a:r>
            <a:endParaRPr lang="es-CO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/>
              <a:t>Yo concluyo que la simetría axial sirve para hallar el punto eje entre una imagen </a:t>
            </a:r>
            <a:r>
              <a:rPr lang="es-CO" b="1" dirty="0"/>
              <a:t>estimulada </a:t>
            </a:r>
            <a:r>
              <a:rPr lang="es-CO" b="1" dirty="0" smtClean="0"/>
              <a:t>o se </a:t>
            </a:r>
            <a:r>
              <a:rPr lang="es-CO" b="1" dirty="0"/>
              <a:t>da el mismo fenómeno que en una imagen </a:t>
            </a:r>
            <a:r>
              <a:rPr lang="es-CO" b="1" dirty="0" smtClean="0"/>
              <a:t>reflejada </a:t>
            </a:r>
            <a:r>
              <a:rPr lang="es-CO" b="1" dirty="0"/>
              <a:t>en el espejo.</a:t>
            </a:r>
          </a:p>
          <a:p>
            <a:r>
              <a:rPr lang="es-CO" b="1" dirty="0" smtClean="0"/>
              <a:t>Cuando  </a:t>
            </a:r>
            <a:r>
              <a:rPr lang="es-CO" b="1" dirty="0"/>
              <a:t>los puntos de una figura coinciden con los puntos de </a:t>
            </a:r>
            <a:r>
              <a:rPr lang="es-CO" b="1" dirty="0" smtClean="0"/>
              <a:t>otra, </a:t>
            </a:r>
            <a:r>
              <a:rPr lang="es-CO" b="1" dirty="0"/>
              <a:t>ambas partes son congruentes.</a:t>
            </a:r>
          </a:p>
        </p:txBody>
      </p:sp>
    </p:spTree>
    <p:extLst>
      <p:ext uri="{BB962C8B-B14F-4D97-AF65-F5344CB8AC3E}">
        <p14:creationId xmlns:p14="http://schemas.microsoft.com/office/powerpoint/2010/main" val="416838404"/>
      </p:ext>
    </p:extLst>
  </p:cSld>
  <p:clrMapOvr>
    <a:masterClrMapping/>
  </p:clrMapOvr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177</TotalTime>
  <Words>251</Words>
  <Application>Microsoft Office PowerPoint</Application>
  <PresentationFormat>Presentación en pantalla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Macro</vt:lpstr>
      <vt:lpstr>MOVIMIENTOS EN EL PLANO  SIMETRIA AXIAl </vt:lpstr>
      <vt:lpstr>Simetría axial “Movimientos en el plano”</vt:lpstr>
      <vt:lpstr>Ejemplos:</vt:lpstr>
      <vt:lpstr>Artista </vt:lpstr>
      <vt:lpstr>   Obra de arte </vt:lpstr>
      <vt:lpstr>Conclusión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Andrés Torres</dc:creator>
  <cp:lastModifiedBy>IBM</cp:lastModifiedBy>
  <cp:revision>20</cp:revision>
  <dcterms:created xsi:type="dcterms:W3CDTF">2012-08-17T23:16:21Z</dcterms:created>
  <dcterms:modified xsi:type="dcterms:W3CDTF">2012-08-22T00:36:49Z</dcterms:modified>
</cp:coreProperties>
</file>